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 showSpecialPlsOnTitleSld="0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f811bf06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f811bf06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47c262dfcc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47c262dfcc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47c262dfcc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47c262dfcc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47c262dfcc_0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47c262dfcc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47c262dfcc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47c262dfcc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47c262dfcc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47c262dfcc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47c262dfcc_0_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47c262dfcc_0_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47c262dfcc_0_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47c262dfcc_0_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47c262dfcc_0_1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47c262dfcc_0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47c262dfcc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47c262dfcc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47c262dfcc_0_1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47c262dfcc_0_1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47c262dfc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47c262dfc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47c262dfcc_0_1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47c262dfcc_0_1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47c262dfcc_0_1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47c262dfcc_0_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47c262dfcc_0_1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" name="Google Shape;217;g47c262dfcc_0_1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47c262dfcc_0_1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Google Shape;224;g47c262dfcc_0_1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47c262dfcc_1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47c262dfcc_1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47c262dfcc_1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8" name="Google Shape;238;g47c262dfcc_1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47c262dfcc_1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5" name="Google Shape;245;g47c262dfcc_1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47c262dfcc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47c262dfcc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47c262dfcc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47c262dfcc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47c262dfcc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47c262dfcc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47c262dfcc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47c262dfcc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47c262dfcc_1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47c262dfcc_1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47c262dfcc_1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47c262dfcc_1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47c262dfcc_2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47c262dfcc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204925"/>
            <a:ext cx="8520600" cy="259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Policy Iteration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And POMDPs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Dave Touretzky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2400"/>
              <a:t>Read R&amp;N sections 17.3-17.4</a:t>
            </a:r>
            <a:endParaRPr i="1" sz="2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2"/>
          <p:cNvSpPr txBox="1"/>
          <p:nvPr>
            <p:ph idx="1" type="body"/>
          </p:nvPr>
        </p:nvSpPr>
        <p:spPr>
          <a:xfrm>
            <a:off x="311700" y="1152475"/>
            <a:ext cx="8520600" cy="371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On every iteration </a:t>
            </a:r>
            <a:r>
              <a:rPr i="1" lang="en"/>
              <a:t>i</a:t>
            </a:r>
            <a:r>
              <a:rPr lang="en"/>
              <a:t>, value iteration evaluates the utility of </a:t>
            </a:r>
            <a:r>
              <a:rPr i="1" lang="en"/>
              <a:t>every</a:t>
            </a:r>
            <a:r>
              <a:rPr lang="en"/>
              <a:t> action in every state, and for each state, picks the action with highest utility.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Thus, it effectively creates a new policy </a:t>
            </a:r>
            <a:r>
              <a:rPr lang="en"/>
              <a:t>π</a:t>
            </a:r>
            <a:r>
              <a:rPr baseline="-25000" i="1" lang="en"/>
              <a:t>i</a:t>
            </a:r>
            <a:r>
              <a:rPr lang="en"/>
              <a:t> on each iteration.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It does this using the max function, which is nonlinear.</a:t>
            </a:r>
            <a:br>
              <a:rPr lang="en"/>
            </a:br>
            <a:br>
              <a:rPr lang="en"/>
            </a:br>
            <a:r>
              <a:rPr lang="en"/>
              <a:t>	</a:t>
            </a:r>
            <a:r>
              <a:rPr lang="en"/>
              <a:t>U(s) = R(s) + 𝛾 max</a:t>
            </a:r>
            <a:r>
              <a:rPr baseline="-25000" lang="en"/>
              <a:t>a</a:t>
            </a:r>
            <a:r>
              <a:rPr lang="en"/>
              <a:t>  ∑</a:t>
            </a:r>
            <a:r>
              <a:rPr baseline="-25000" lang="en"/>
              <a:t>s’</a:t>
            </a:r>
            <a:r>
              <a:rPr lang="en"/>
              <a:t> P(s’ | s,a) ∙ U(s’)</a:t>
            </a:r>
            <a:br>
              <a:rPr lang="en"/>
            </a:br>
            <a:br>
              <a:rPr lang="en"/>
            </a:br>
            <a:br>
              <a:rPr i="1" lang="en">
                <a:solidFill>
                  <a:srgbClr val="FF0000"/>
                </a:solidFill>
              </a:rPr>
            </a:br>
            <a:endParaRPr i="1">
              <a:solidFill>
                <a:srgbClr val="FF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end result is the true utility U</a:t>
            </a:r>
            <a:r>
              <a:rPr baseline="30000" lang="en"/>
              <a:t>*</a:t>
            </a:r>
            <a:r>
              <a:rPr lang="en"/>
              <a:t>, which gives us the optimal policy π</a:t>
            </a:r>
            <a:r>
              <a:rPr baseline="30000" lang="en"/>
              <a:t>*</a:t>
            </a:r>
            <a:r>
              <a:rPr lang="en"/>
              <a:t>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But are there more efficient ways to get there?</a:t>
            </a:r>
            <a:endParaRPr/>
          </a:p>
        </p:txBody>
      </p:sp>
      <p:sp>
        <p:nvSpPr>
          <p:cNvPr id="123" name="Google Shape;123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What’s the problem with value iteration?</a:t>
            </a:r>
            <a:endParaRPr/>
          </a:p>
        </p:txBody>
      </p:sp>
      <p:sp>
        <p:nvSpPr>
          <p:cNvPr id="124" name="Google Shape;124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125" name="Google Shape;125;p22"/>
          <p:cNvCxnSpPr>
            <a:endCxn id="126" idx="1"/>
          </p:cNvCxnSpPr>
          <p:nvPr/>
        </p:nvCxnSpPr>
        <p:spPr>
          <a:xfrm flipH="1" rot="-5400000">
            <a:off x="3003400" y="3168375"/>
            <a:ext cx="593400" cy="449700"/>
          </a:xfrm>
          <a:prstGeom prst="bentConnector2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stealth"/>
            <a:tailEnd len="med" w="med" type="none"/>
          </a:ln>
        </p:spPr>
      </p:cxnSp>
      <p:sp>
        <p:nvSpPr>
          <p:cNvPr id="126" name="Google Shape;126;p22"/>
          <p:cNvSpPr txBox="1"/>
          <p:nvPr/>
        </p:nvSpPr>
        <p:spPr>
          <a:xfrm>
            <a:off x="3524950" y="3471975"/>
            <a:ext cx="1771500" cy="43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FF0000"/>
                </a:solidFill>
              </a:rPr>
              <a:t>Nonlinearity</a:t>
            </a:r>
            <a:endParaRPr i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Policy iteration</a:t>
            </a:r>
            <a:endParaRPr/>
          </a:p>
        </p:txBody>
      </p:sp>
      <p:sp>
        <p:nvSpPr>
          <p:cNvPr id="132" name="Google Shape;132;p23"/>
          <p:cNvSpPr txBox="1"/>
          <p:nvPr>
            <p:ph idx="1" type="body"/>
          </p:nvPr>
        </p:nvSpPr>
        <p:spPr>
          <a:xfrm>
            <a:off x="311700" y="1152475"/>
            <a:ext cx="8520600" cy="369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What we really want to do is find the optimal policy </a:t>
            </a:r>
            <a:r>
              <a:rPr lang="en"/>
              <a:t>π</a:t>
            </a:r>
            <a:r>
              <a:rPr baseline="30000" lang="en"/>
              <a:t>*</a:t>
            </a:r>
            <a:r>
              <a:rPr lang="en"/>
              <a:t>, which can be done even if the utility function U(s) is only approximate.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 search the space of possible policies </a:t>
            </a:r>
            <a:r>
              <a:rPr lang="en"/>
              <a:t>π. This space is finite.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With </a:t>
            </a:r>
            <a:r>
              <a:rPr i="1" lang="en"/>
              <a:t>n</a:t>
            </a:r>
            <a:r>
              <a:rPr lang="en"/>
              <a:t> states and </a:t>
            </a:r>
            <a:r>
              <a:rPr i="1" lang="en"/>
              <a:t>b</a:t>
            </a:r>
            <a:r>
              <a:rPr lang="en"/>
              <a:t> actions per state, there are </a:t>
            </a:r>
            <a:r>
              <a:rPr i="1" lang="en"/>
              <a:t>b</a:t>
            </a:r>
            <a:r>
              <a:rPr baseline="30000" i="1" lang="en"/>
              <a:t>n</a:t>
            </a:r>
            <a:r>
              <a:rPr lang="en"/>
              <a:t> policies.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Policy iteration in a nutshell: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Start with an arbitrary policy π</a:t>
            </a:r>
            <a:r>
              <a:rPr baseline="-25000" lang="en"/>
              <a:t>0</a:t>
            </a:r>
            <a:r>
              <a:rPr lang="en"/>
              <a:t>.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With each iteration </a:t>
            </a:r>
            <a:r>
              <a:rPr i="1" lang="en"/>
              <a:t>i</a:t>
            </a:r>
            <a:r>
              <a:rPr lang="en"/>
              <a:t>, </a:t>
            </a:r>
            <a:r>
              <a:rPr b="1" lang="en"/>
              <a:t>evaluate</a:t>
            </a:r>
            <a:r>
              <a:rPr lang="en"/>
              <a:t> the policy π</a:t>
            </a:r>
            <a:r>
              <a:rPr baseline="-25000" lang="en"/>
              <a:t>i</a:t>
            </a:r>
            <a:r>
              <a:rPr lang="en"/>
              <a:t> to obtain U</a:t>
            </a:r>
            <a:r>
              <a:rPr baseline="-25000" lang="en"/>
              <a:t>i</a:t>
            </a:r>
            <a:r>
              <a:rPr lang="en"/>
              <a:t>.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Formulate an </a:t>
            </a:r>
            <a:r>
              <a:rPr b="1" lang="en"/>
              <a:t>improved</a:t>
            </a:r>
            <a:r>
              <a:rPr lang="en"/>
              <a:t> policy π</a:t>
            </a:r>
            <a:r>
              <a:rPr baseline="-25000" lang="en"/>
              <a:t>i+1</a:t>
            </a:r>
            <a:r>
              <a:rPr lang="en"/>
              <a:t> by selecting the best action for each state s according to U</a:t>
            </a:r>
            <a:r>
              <a:rPr baseline="-25000" lang="en"/>
              <a:t>i</a:t>
            </a:r>
            <a:r>
              <a:rPr lang="en"/>
              <a:t>(s).</a:t>
            </a:r>
            <a:endParaRPr/>
          </a:p>
        </p:txBody>
      </p:sp>
      <p:sp>
        <p:nvSpPr>
          <p:cNvPr id="133" name="Google Shape;133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4"/>
          <p:cNvSpPr txBox="1"/>
          <p:nvPr>
            <p:ph idx="1" type="body"/>
          </p:nvPr>
        </p:nvSpPr>
        <p:spPr>
          <a:xfrm>
            <a:off x="311700" y="452425"/>
            <a:ext cx="8520600" cy="411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/>
              <a:t>f</a:t>
            </a:r>
            <a:r>
              <a:rPr b="1" lang="en"/>
              <a:t>unction </a:t>
            </a:r>
            <a:r>
              <a:rPr lang="en"/>
              <a:t>P</a:t>
            </a:r>
            <a:r>
              <a:rPr lang="en" sz="1400"/>
              <a:t>OLICY</a:t>
            </a:r>
            <a:r>
              <a:rPr lang="en"/>
              <a:t>-I</a:t>
            </a:r>
            <a:r>
              <a:rPr lang="en" sz="1400"/>
              <a:t>TERATION</a:t>
            </a:r>
            <a:r>
              <a:rPr lang="en"/>
              <a:t>(</a:t>
            </a:r>
            <a:r>
              <a:rPr i="1" lang="en"/>
              <a:t>mdp</a:t>
            </a:r>
            <a:r>
              <a:rPr lang="en"/>
              <a:t>) </a:t>
            </a:r>
            <a:r>
              <a:rPr b="1" lang="en"/>
              <a:t>returns</a:t>
            </a:r>
            <a:r>
              <a:rPr lang="en"/>
              <a:t> a policy π</a:t>
            </a:r>
            <a:br>
              <a:rPr lang="en"/>
            </a:br>
            <a:r>
              <a:rPr lang="en"/>
              <a:t>  </a:t>
            </a:r>
            <a:r>
              <a:rPr b="1" lang="en"/>
              <a:t>i</a:t>
            </a:r>
            <a:r>
              <a:rPr b="1" lang="en"/>
              <a:t>nputs: </a:t>
            </a:r>
            <a:r>
              <a:rPr i="1" lang="en"/>
              <a:t>mdp</a:t>
            </a:r>
            <a:r>
              <a:rPr lang="en"/>
              <a:t>, an MDP with states S, actions A(s), transition model P(s’ | s,a)</a:t>
            </a:r>
            <a:br>
              <a:rPr lang="en"/>
            </a:br>
            <a:r>
              <a:rPr lang="en"/>
              <a:t>  </a:t>
            </a:r>
            <a:r>
              <a:rPr b="1" lang="en"/>
              <a:t>l</a:t>
            </a:r>
            <a:r>
              <a:rPr b="1" lang="en"/>
              <a:t>ocal variables: </a:t>
            </a:r>
            <a:r>
              <a:rPr lang="en"/>
              <a:t>U, a vector of utilities for states in S, initially zero</a:t>
            </a:r>
            <a:br>
              <a:rPr lang="en"/>
            </a:br>
            <a:r>
              <a:rPr lang="en"/>
              <a:t>                            π, a policy vector indexed by state, initially random</a:t>
            </a:r>
            <a:br>
              <a:rPr lang="en"/>
            </a:br>
            <a:r>
              <a:rPr lang="en"/>
              <a:t>  </a:t>
            </a:r>
            <a:r>
              <a:rPr b="1" lang="en"/>
              <a:t>r</a:t>
            </a:r>
            <a:r>
              <a:rPr b="1" lang="en"/>
              <a:t>epeat</a:t>
            </a:r>
            <a:br>
              <a:rPr b="1" lang="en"/>
            </a:br>
            <a:r>
              <a:rPr b="1" lang="en"/>
              <a:t>    </a:t>
            </a:r>
            <a:r>
              <a:rPr lang="en"/>
              <a:t>U ← P</a:t>
            </a:r>
            <a:r>
              <a:rPr lang="en" sz="1400"/>
              <a:t>OLICY</a:t>
            </a:r>
            <a:r>
              <a:rPr lang="en"/>
              <a:t>-E</a:t>
            </a:r>
            <a:r>
              <a:rPr lang="en" sz="1400"/>
              <a:t>VALUATION</a:t>
            </a:r>
            <a:r>
              <a:rPr lang="en"/>
              <a:t>(π, U, </a:t>
            </a:r>
            <a:r>
              <a:rPr i="1" lang="en"/>
              <a:t>mdp</a:t>
            </a:r>
            <a:r>
              <a:rPr lang="en"/>
              <a:t>)</a:t>
            </a:r>
            <a:br>
              <a:rPr lang="en"/>
            </a:br>
            <a:r>
              <a:rPr lang="en"/>
              <a:t>    </a:t>
            </a:r>
            <a:r>
              <a:rPr i="1" lang="en"/>
              <a:t>u</a:t>
            </a:r>
            <a:r>
              <a:rPr i="1" lang="en"/>
              <a:t>nchanged?</a:t>
            </a:r>
            <a:r>
              <a:rPr lang="en"/>
              <a:t> </a:t>
            </a:r>
            <a:r>
              <a:rPr lang="en"/>
              <a:t>← true</a:t>
            </a:r>
            <a:br>
              <a:rPr lang="en"/>
            </a:br>
            <a:r>
              <a:rPr lang="en"/>
              <a:t>    </a:t>
            </a:r>
            <a:r>
              <a:rPr b="1" lang="en"/>
              <a:t>for each </a:t>
            </a:r>
            <a:r>
              <a:rPr lang="en"/>
              <a:t>state </a:t>
            </a:r>
            <a:r>
              <a:rPr i="1" lang="en"/>
              <a:t>s</a:t>
            </a:r>
            <a:r>
              <a:rPr lang="en"/>
              <a:t> </a:t>
            </a:r>
            <a:r>
              <a:rPr b="1" lang="en"/>
              <a:t>in</a:t>
            </a:r>
            <a:r>
              <a:rPr lang="en"/>
              <a:t> S </a:t>
            </a:r>
            <a:r>
              <a:rPr b="1" lang="en"/>
              <a:t>do</a:t>
            </a:r>
            <a:br>
              <a:rPr b="1" lang="en"/>
            </a:br>
            <a:r>
              <a:rPr b="1" lang="en"/>
              <a:t>        if  </a:t>
            </a:r>
            <a:r>
              <a:rPr lang="en">
                <a:highlight>
                  <a:srgbClr val="F4CCCC"/>
                </a:highlight>
              </a:rPr>
              <a:t>max</a:t>
            </a:r>
            <a:r>
              <a:rPr baseline="-25000" lang="en">
                <a:highlight>
                  <a:srgbClr val="F4CCCC"/>
                </a:highlight>
              </a:rPr>
              <a:t>a</a:t>
            </a:r>
            <a:r>
              <a:rPr lang="en"/>
              <a:t>  ∑</a:t>
            </a:r>
            <a:r>
              <a:rPr baseline="-25000" lang="en"/>
              <a:t>s’</a:t>
            </a:r>
            <a:r>
              <a:rPr lang="en"/>
              <a:t> P(s’ | s,</a:t>
            </a:r>
            <a:r>
              <a:rPr lang="en">
                <a:highlight>
                  <a:srgbClr val="F4CCCC"/>
                </a:highlight>
              </a:rPr>
              <a:t>a</a:t>
            </a:r>
            <a:r>
              <a:rPr lang="en"/>
              <a:t>) ∙ U(s’)  &gt;  ∑</a:t>
            </a:r>
            <a:r>
              <a:rPr baseline="-25000" lang="en"/>
              <a:t>s’</a:t>
            </a:r>
            <a:r>
              <a:rPr lang="en"/>
              <a:t> P(s’ | s,</a:t>
            </a:r>
            <a:r>
              <a:rPr lang="en">
                <a:highlight>
                  <a:srgbClr val="D9EAD3"/>
                </a:highlight>
              </a:rPr>
              <a:t>π[s]</a:t>
            </a:r>
            <a:r>
              <a:rPr lang="en"/>
              <a:t>) ∙ U(s’)  </a:t>
            </a:r>
            <a:r>
              <a:rPr b="1" lang="en"/>
              <a:t>then do</a:t>
            </a:r>
            <a:br>
              <a:rPr lang="en"/>
            </a:br>
            <a:r>
              <a:rPr lang="en"/>
              <a:t>            π[s] ← argmax</a:t>
            </a:r>
            <a:r>
              <a:rPr baseline="-25000" lang="en"/>
              <a:t>a</a:t>
            </a:r>
            <a:r>
              <a:rPr lang="en"/>
              <a:t> ∑</a:t>
            </a:r>
            <a:r>
              <a:rPr baseline="-25000" lang="en"/>
              <a:t>s’</a:t>
            </a:r>
            <a:r>
              <a:rPr lang="en"/>
              <a:t> P(s’ | s,a) ∙ U(s’)</a:t>
            </a:r>
            <a:br>
              <a:rPr lang="en"/>
            </a:br>
            <a:r>
              <a:rPr lang="en"/>
              <a:t>            </a:t>
            </a:r>
            <a:r>
              <a:rPr i="1" lang="en"/>
              <a:t>unchanged?</a:t>
            </a:r>
            <a:r>
              <a:rPr lang="en"/>
              <a:t> ← false</a:t>
            </a:r>
            <a:br>
              <a:rPr lang="en"/>
            </a:br>
            <a:r>
              <a:rPr lang="en"/>
              <a:t>    </a:t>
            </a:r>
            <a:r>
              <a:rPr b="1" lang="en"/>
              <a:t>until</a:t>
            </a:r>
            <a:r>
              <a:rPr lang="en"/>
              <a:t> </a:t>
            </a:r>
            <a:r>
              <a:rPr i="1" lang="en"/>
              <a:t>unchanged?</a:t>
            </a:r>
            <a:br>
              <a:rPr lang="en"/>
            </a:br>
            <a:r>
              <a:rPr lang="en"/>
              <a:t>  </a:t>
            </a:r>
            <a:r>
              <a:rPr b="1" lang="en"/>
              <a:t>return</a:t>
            </a:r>
            <a:r>
              <a:rPr lang="en"/>
              <a:t> π</a:t>
            </a:r>
            <a:endParaRPr/>
          </a:p>
        </p:txBody>
      </p:sp>
      <p:sp>
        <p:nvSpPr>
          <p:cNvPr id="139" name="Google Shape;139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policy evaluation step</a:t>
            </a:r>
            <a:endParaRPr/>
          </a:p>
        </p:txBody>
      </p:sp>
      <p:sp>
        <p:nvSpPr>
          <p:cNvPr id="145" name="Google Shape;145;p25"/>
          <p:cNvSpPr txBox="1"/>
          <p:nvPr>
            <p:ph idx="1" type="body"/>
          </p:nvPr>
        </p:nvSpPr>
        <p:spPr>
          <a:xfrm>
            <a:off x="311700" y="1152475"/>
            <a:ext cx="8520600" cy="390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 order to improve on the current policy π we need to know U</a:t>
            </a:r>
            <a:r>
              <a:rPr baseline="30000" lang="en"/>
              <a:t>π</a:t>
            </a:r>
            <a:r>
              <a:rPr lang="en"/>
              <a:t> so we can evaluate all possible actions at every state.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But U</a:t>
            </a:r>
            <a:r>
              <a:rPr baseline="30000" lang="en"/>
              <a:t>π</a:t>
            </a:r>
            <a:r>
              <a:rPr lang="en"/>
              <a:t> is easy to compute. Why?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Since we’re following the policy:</a:t>
            </a:r>
            <a:br>
              <a:rPr lang="en"/>
            </a:br>
            <a:br>
              <a:rPr lang="en"/>
            </a:br>
            <a:r>
              <a:rPr lang="en"/>
              <a:t>	</a:t>
            </a:r>
            <a:r>
              <a:rPr lang="en"/>
              <a:t>U(s) = R(s) + 𝛾 ∑</a:t>
            </a:r>
            <a:r>
              <a:rPr baseline="-25000" lang="en"/>
              <a:t>s’</a:t>
            </a:r>
            <a:r>
              <a:rPr lang="en"/>
              <a:t> P(s’ | s,</a:t>
            </a:r>
            <a:r>
              <a:rPr lang="en">
                <a:highlight>
                  <a:srgbClr val="D9EAD3"/>
                </a:highlight>
              </a:rPr>
              <a:t>π[s]</a:t>
            </a:r>
            <a:r>
              <a:rPr lang="en"/>
              <a:t>) ∙ U(s’)</a:t>
            </a:r>
            <a:br>
              <a:rPr lang="en"/>
            </a:br>
            <a:br>
              <a:rPr lang="en"/>
            </a:b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With n states there are n of these Bellman equations, but they’re </a:t>
            </a:r>
            <a:r>
              <a:rPr i="1" lang="en"/>
              <a:t>linear</a:t>
            </a:r>
            <a:r>
              <a:rPr lang="en"/>
              <a:t>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Can solve in one step as a series of linear equations.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But this takes O(n</a:t>
            </a:r>
            <a:r>
              <a:rPr baseline="30000" lang="en"/>
              <a:t>3</a:t>
            </a:r>
            <a:r>
              <a:rPr lang="en"/>
              <a:t>) time. Could take a while if n is large.</a:t>
            </a:r>
            <a:endParaRPr/>
          </a:p>
        </p:txBody>
      </p:sp>
      <p:sp>
        <p:nvSpPr>
          <p:cNvPr id="146" name="Google Shape;146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147" name="Google Shape;147;p25"/>
          <p:cNvCxnSpPr>
            <a:endCxn id="148" idx="1"/>
          </p:cNvCxnSpPr>
          <p:nvPr/>
        </p:nvCxnSpPr>
        <p:spPr>
          <a:xfrm flipH="1" rot="-5400000">
            <a:off x="2921776" y="3212175"/>
            <a:ext cx="451800" cy="351300"/>
          </a:xfrm>
          <a:prstGeom prst="bentConnector2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stealth"/>
            <a:tailEnd len="med" w="med" type="none"/>
          </a:ln>
        </p:spPr>
      </p:cxnSp>
      <p:sp>
        <p:nvSpPr>
          <p:cNvPr id="148" name="Google Shape;148;p25"/>
          <p:cNvSpPr txBox="1"/>
          <p:nvPr/>
        </p:nvSpPr>
        <p:spPr>
          <a:xfrm>
            <a:off x="3323326" y="3395775"/>
            <a:ext cx="1771500" cy="43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FF0000"/>
                </a:solidFill>
              </a:rPr>
              <a:t>No nonlinearity!</a:t>
            </a:r>
            <a:endParaRPr i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Cheaper policy evaluation</a:t>
            </a:r>
            <a:endParaRPr/>
          </a:p>
        </p:txBody>
      </p:sp>
      <p:sp>
        <p:nvSpPr>
          <p:cNvPr id="154" name="Google Shape;154;p26"/>
          <p:cNvSpPr txBox="1"/>
          <p:nvPr>
            <p:ph idx="1" type="body"/>
          </p:nvPr>
        </p:nvSpPr>
        <p:spPr>
          <a:xfrm>
            <a:off x="311700" y="1152475"/>
            <a:ext cx="8520600" cy="390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We don’t need an exact solution to </a:t>
            </a:r>
            <a:r>
              <a:rPr lang="en"/>
              <a:t>U</a:t>
            </a:r>
            <a:r>
              <a:rPr baseline="30000" lang="en"/>
              <a:t>π</a:t>
            </a:r>
            <a:r>
              <a:rPr lang="en"/>
              <a:t>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We just need something good enough to find an improvement on π.</a:t>
            </a:r>
            <a:br>
              <a:rPr lang="en"/>
            </a:b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Solution 1: approximate U</a:t>
            </a:r>
            <a:r>
              <a:rPr baseline="30000" lang="en"/>
              <a:t>π</a:t>
            </a:r>
            <a:r>
              <a:rPr lang="en"/>
              <a:t> by doing a few steps of </a:t>
            </a:r>
            <a:r>
              <a:rPr lang="en" u="sng"/>
              <a:t>simplified</a:t>
            </a:r>
            <a:r>
              <a:rPr lang="en"/>
              <a:t> Bellman update:</a:t>
            </a:r>
            <a:br>
              <a:rPr lang="en"/>
            </a:br>
            <a:r>
              <a:rPr lang="en"/>
              <a:t>     U(s) ← R(s) + 𝛾 ∑</a:t>
            </a:r>
            <a:r>
              <a:rPr baseline="-25000" lang="en"/>
              <a:t>s’</a:t>
            </a:r>
            <a:r>
              <a:rPr lang="en"/>
              <a:t> P(s’ | s,</a:t>
            </a:r>
            <a:r>
              <a:rPr lang="en">
                <a:highlight>
                  <a:srgbClr val="D9EAD3"/>
                </a:highlight>
              </a:rPr>
              <a:t>π[s]</a:t>
            </a:r>
            <a:r>
              <a:rPr lang="en"/>
              <a:t>) ∙ U(s’)</a:t>
            </a:r>
            <a:br>
              <a:rPr lang="en"/>
            </a:br>
            <a:r>
              <a:rPr lang="en"/>
              <a:t>This is called </a:t>
            </a:r>
            <a:r>
              <a:rPr b="1" lang="en"/>
              <a:t>modified policy iteration</a:t>
            </a:r>
            <a:r>
              <a:rPr lang="en"/>
              <a:t>.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Solution 2: instead of updating U(s) for all states, just update for some subset of the states on each iteration.</a:t>
            </a:r>
            <a:br>
              <a:rPr lang="en"/>
            </a:br>
            <a:r>
              <a:rPr lang="en"/>
              <a:t>Pick states that are most likely to be reached by a good policy.</a:t>
            </a:r>
            <a:br>
              <a:rPr lang="en"/>
            </a:br>
            <a:r>
              <a:rPr lang="en"/>
              <a:t>This is known as </a:t>
            </a:r>
            <a:r>
              <a:rPr b="1" lang="en"/>
              <a:t>asynchronous policy iteration</a:t>
            </a:r>
            <a:r>
              <a:rPr lang="en"/>
              <a:t>.</a:t>
            </a:r>
            <a:endParaRPr/>
          </a:p>
        </p:txBody>
      </p:sp>
      <p:sp>
        <p:nvSpPr>
          <p:cNvPr id="155" name="Google Shape;155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Learning the MDP model</a:t>
            </a:r>
            <a:endParaRPr/>
          </a:p>
        </p:txBody>
      </p:sp>
      <p:sp>
        <p:nvSpPr>
          <p:cNvPr id="161" name="Google Shape;161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Up to now we’ve assumed that the rewards R(s) and the transition model</a:t>
            </a:r>
            <a:br>
              <a:rPr lang="en"/>
            </a:br>
            <a:r>
              <a:rPr lang="en"/>
              <a:t>P(s’ | s,a) were known.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What if they need to be discovered?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"/>
              <a:t>Reinforcement learning</a:t>
            </a:r>
            <a:r>
              <a:rPr lang="en"/>
              <a:t> can be used to learn these functions.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One approach, </a:t>
            </a:r>
            <a:r>
              <a:rPr b="1" lang="en"/>
              <a:t>Q-learning</a:t>
            </a:r>
            <a:r>
              <a:rPr lang="en"/>
              <a:t>, learns the utilities Q(s,a) of state-action pairs.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Reinforcement learning will be covered next week; see R&amp;N Ch. 21.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These algorithms still assume that states are fully observable.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But what if we can’t be certain what state we’re in?</a:t>
            </a:r>
            <a:endParaRPr/>
          </a:p>
        </p:txBody>
      </p:sp>
      <p:sp>
        <p:nvSpPr>
          <p:cNvPr id="162" name="Google Shape;162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8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POMDPs: Partially Observable</a:t>
            </a:r>
            <a:br>
              <a:rPr lang="en"/>
            </a:br>
            <a:r>
              <a:rPr lang="en"/>
              <a:t>Markov Decision Processes</a:t>
            </a:r>
            <a:endParaRPr/>
          </a:p>
        </p:txBody>
      </p:sp>
      <p:sp>
        <p:nvSpPr>
          <p:cNvPr id="168" name="Google Shape;168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Defining POMDPs</a:t>
            </a:r>
            <a:endParaRPr/>
          </a:p>
        </p:txBody>
      </p:sp>
      <p:sp>
        <p:nvSpPr>
          <p:cNvPr id="174" name="Google Shape;174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 an MDP we know the state </a:t>
            </a:r>
            <a:r>
              <a:rPr i="1" lang="en"/>
              <a:t>s</a:t>
            </a:r>
            <a:r>
              <a:rPr lang="en"/>
              <a:t> at every time step.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 a POMDP we still know the transition model P(s’ | s,a), but we don’t know the actual state we’re in.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Instead we have a </a:t>
            </a:r>
            <a:r>
              <a:rPr b="1" lang="en"/>
              <a:t>belief state</a:t>
            </a:r>
            <a:r>
              <a:rPr lang="en"/>
              <a:t> b(</a:t>
            </a:r>
            <a:r>
              <a:rPr i="1" lang="en"/>
              <a:t>s</a:t>
            </a:r>
            <a:r>
              <a:rPr lang="en"/>
              <a:t>) at every step</a:t>
            </a:r>
            <a:r>
              <a:rPr lang="en"/>
              <a:t>, expressed as a probability distribution over possible states </a:t>
            </a:r>
            <a:r>
              <a:rPr i="1" lang="en"/>
              <a:t>s</a:t>
            </a:r>
            <a:r>
              <a:rPr lang="en"/>
              <a:t>.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We also have a </a:t>
            </a:r>
            <a:r>
              <a:rPr b="1" lang="en"/>
              <a:t>sensor model</a:t>
            </a:r>
            <a:r>
              <a:rPr lang="en"/>
              <a:t> P(e | s) that specifies the probability of seeing evidence </a:t>
            </a:r>
            <a:r>
              <a:rPr i="1" lang="en"/>
              <a:t>e</a:t>
            </a:r>
            <a:r>
              <a:rPr lang="en"/>
              <a:t> given state </a:t>
            </a:r>
            <a:r>
              <a:rPr i="1" lang="en"/>
              <a:t>s</a:t>
            </a:r>
            <a:r>
              <a:rPr lang="en"/>
              <a:t>. We use this to update the belief state.</a:t>
            </a:r>
            <a:endParaRPr/>
          </a:p>
        </p:txBody>
      </p:sp>
      <p:sp>
        <p:nvSpPr>
          <p:cNvPr id="175" name="Google Shape;175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Grid world as a POMDP</a:t>
            </a:r>
            <a:endParaRPr/>
          </a:p>
        </p:txBody>
      </p:sp>
      <p:sp>
        <p:nvSpPr>
          <p:cNvPr id="181" name="Google Shape;181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We don’t know our actual state.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Assume initial belief state is uniformly distributed</a:t>
            </a:r>
            <a:br>
              <a:rPr lang="en"/>
            </a:br>
            <a:r>
              <a:rPr lang="en"/>
              <a:t>o</a:t>
            </a:r>
            <a:r>
              <a:rPr lang="en"/>
              <a:t>ver </a:t>
            </a:r>
            <a:r>
              <a:rPr lang="en"/>
              <a:t>t</a:t>
            </a:r>
            <a:r>
              <a:rPr lang="en"/>
              <a:t>he 9 nonterminal grid squares.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Assume the sensor model reports only the</a:t>
            </a:r>
            <a:br>
              <a:rPr lang="en"/>
            </a:br>
            <a:r>
              <a:rPr lang="en"/>
              <a:t>n</a:t>
            </a:r>
            <a:r>
              <a:rPr lang="en"/>
              <a:t>umber of adjacent walls: either 1 or 2. (Value</a:t>
            </a:r>
            <a:br>
              <a:rPr lang="en"/>
            </a:br>
            <a:r>
              <a:rPr lang="en"/>
              <a:t>i</a:t>
            </a:r>
            <a:r>
              <a:rPr lang="en"/>
              <a:t>s 2 for all non-terminal states except in the third column.)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Assume the sensor model is noisy and returns the wrong value 10% of the time.</a:t>
            </a:r>
            <a:endParaRPr/>
          </a:p>
        </p:txBody>
      </p:sp>
      <p:sp>
        <p:nvSpPr>
          <p:cNvPr id="182" name="Google Shape;182;p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83" name="Google Shape;183;p30"/>
          <p:cNvGrpSpPr/>
          <p:nvPr/>
        </p:nvGrpSpPr>
        <p:grpSpPr>
          <a:xfrm>
            <a:off x="6042690" y="1255130"/>
            <a:ext cx="2264824" cy="1735380"/>
            <a:chOff x="1645575" y="1246175"/>
            <a:chExt cx="3461974" cy="2652675"/>
          </a:xfrm>
        </p:grpSpPr>
        <p:pic>
          <p:nvPicPr>
            <p:cNvPr id="184" name="Google Shape;184;p30"/>
            <p:cNvPicPr preferRelativeResize="0"/>
            <p:nvPr/>
          </p:nvPicPr>
          <p:blipFill rotWithShape="1">
            <a:blip r:embed="rId3">
              <a:alphaModFix/>
            </a:blip>
            <a:srcRect b="17850" l="4349" r="40663" t="0"/>
            <a:stretch/>
          </p:blipFill>
          <p:spPr>
            <a:xfrm>
              <a:off x="1645575" y="1246175"/>
              <a:ext cx="3461974" cy="26526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85" name="Google Shape;185;p30"/>
            <p:cNvSpPr/>
            <p:nvPr/>
          </p:nvSpPr>
          <p:spPr>
            <a:xfrm>
              <a:off x="4403373" y="1563382"/>
              <a:ext cx="427175" cy="200500"/>
            </a:xfrm>
            <a:prstGeom prst="flowChartProcess">
              <a:avLst/>
            </a:prstGeom>
            <a:solidFill>
              <a:srgbClr val="0DEE44">
                <a:alpha val="35590"/>
              </a:srgbClr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6" name="Google Shape;186;p30"/>
            <p:cNvSpPr/>
            <p:nvPr/>
          </p:nvSpPr>
          <p:spPr>
            <a:xfrm>
              <a:off x="4394381" y="2429320"/>
              <a:ext cx="427175" cy="200500"/>
            </a:xfrm>
            <a:prstGeom prst="flowChartProcess">
              <a:avLst/>
            </a:prstGeom>
            <a:solidFill>
              <a:srgbClr val="EE11E9">
                <a:alpha val="35590"/>
              </a:srgbClr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87" name="Google Shape;187;p30"/>
          <p:cNvSpPr/>
          <p:nvPr/>
        </p:nvSpPr>
        <p:spPr>
          <a:xfrm>
            <a:off x="6091950" y="1276750"/>
            <a:ext cx="2144950" cy="1626950"/>
          </a:xfrm>
          <a:prstGeom prst="flowChartProcess">
            <a:avLst/>
          </a:prstGeom>
          <a:noFill/>
          <a:ln cap="flat" cmpd="sng" w="762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30"/>
          <p:cNvSpPr/>
          <p:nvPr/>
        </p:nvSpPr>
        <p:spPr>
          <a:xfrm>
            <a:off x="6635071" y="1842192"/>
            <a:ext cx="510700" cy="477850"/>
          </a:xfrm>
          <a:prstGeom prst="flowChartProcess">
            <a:avLst/>
          </a:prstGeom>
          <a:solidFill>
            <a:schemeClr val="lt2"/>
          </a:solidFill>
          <a:ln cap="flat" cmpd="sng" w="762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Belief state update</a:t>
            </a:r>
            <a:endParaRPr/>
          </a:p>
        </p:txBody>
      </p:sp>
      <p:sp>
        <p:nvSpPr>
          <p:cNvPr id="194" name="Google Shape;194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Suppose when the agent is in belief state b(s) it takes action </a:t>
            </a:r>
            <a:r>
              <a:rPr i="1" lang="en"/>
              <a:t>a</a:t>
            </a:r>
            <a:r>
              <a:rPr lang="en"/>
              <a:t> and receives percept </a:t>
            </a:r>
            <a:r>
              <a:rPr i="1" lang="en"/>
              <a:t>e</a:t>
            </a:r>
            <a:r>
              <a:rPr lang="en"/>
              <a:t>.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new belief state b’ should be:</a:t>
            </a:r>
            <a:br>
              <a:rPr lang="en"/>
            </a:br>
            <a:br>
              <a:rPr lang="en"/>
            </a:br>
            <a:r>
              <a:rPr lang="en"/>
              <a:t>	b’(s’) = α ∙ P(e|s’) ∑</a:t>
            </a:r>
            <a:r>
              <a:rPr baseline="-25000" lang="en"/>
              <a:t>s</a:t>
            </a:r>
            <a:r>
              <a:rPr lang="en"/>
              <a:t> P(s’ | s,a) ∙ b(s)</a:t>
            </a:r>
            <a:br>
              <a:rPr lang="en"/>
            </a:br>
            <a:br>
              <a:rPr lang="en"/>
            </a:br>
            <a:r>
              <a:rPr lang="en"/>
              <a:t>where α is a normalizing constant.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Look closely: this is an application of Bayes’ rule.</a:t>
            </a:r>
            <a:endParaRPr/>
          </a:p>
        </p:txBody>
      </p:sp>
      <p:sp>
        <p:nvSpPr>
          <p:cNvPr id="195" name="Google Shape;195;p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grid world MDP</a:t>
            </a:r>
            <a:endParaRPr/>
          </a:p>
        </p:txBody>
      </p:sp>
      <p:sp>
        <p:nvSpPr>
          <p:cNvPr id="61" name="Google Shape;61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71688" y="1246175"/>
            <a:ext cx="6296025" cy="3228975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993825" y="4518725"/>
            <a:ext cx="53091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Actions = {Up, Down, Left, Right}</a:t>
            </a:r>
            <a:endParaRPr sz="2400"/>
          </a:p>
        </p:txBody>
      </p:sp>
      <p:sp>
        <p:nvSpPr>
          <p:cNvPr id="64" name="Google Shape;64;p14"/>
          <p:cNvSpPr/>
          <p:nvPr/>
        </p:nvSpPr>
        <p:spPr>
          <a:xfrm>
            <a:off x="4393775" y="1563389"/>
            <a:ext cx="427175" cy="200500"/>
          </a:xfrm>
          <a:prstGeom prst="flowChartProcess">
            <a:avLst/>
          </a:prstGeom>
          <a:solidFill>
            <a:srgbClr val="0DEE44">
              <a:alpha val="35590"/>
            </a:srgbClr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4"/>
          <p:cNvSpPr/>
          <p:nvPr/>
        </p:nvSpPr>
        <p:spPr>
          <a:xfrm>
            <a:off x="4393775" y="2436461"/>
            <a:ext cx="427175" cy="200500"/>
          </a:xfrm>
          <a:prstGeom prst="flowChartProcess">
            <a:avLst/>
          </a:prstGeom>
          <a:solidFill>
            <a:srgbClr val="EE11E9">
              <a:alpha val="35590"/>
            </a:srgbClr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4"/>
          <p:cNvSpPr txBox="1"/>
          <p:nvPr/>
        </p:nvSpPr>
        <p:spPr>
          <a:xfrm>
            <a:off x="5934825" y="3386300"/>
            <a:ext cx="2724600" cy="62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Assume reward R(s) = -0.04 for non-terminal states.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Belief state update</a:t>
            </a:r>
            <a:endParaRPr/>
          </a:p>
        </p:txBody>
      </p:sp>
      <p:sp>
        <p:nvSpPr>
          <p:cNvPr id="201" name="Google Shape;201;p3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			</a:t>
            </a:r>
            <a:r>
              <a:rPr lang="en"/>
              <a:t>b’(s’) = α ∙ P(e|s’)  ∑</a:t>
            </a:r>
            <a:r>
              <a:rPr baseline="-25000" lang="en"/>
              <a:t>s</a:t>
            </a:r>
            <a:r>
              <a:rPr lang="en"/>
              <a:t> P(s’ | s,a) ∙ b(s)</a:t>
            </a:r>
            <a:br>
              <a:rPr lang="en"/>
            </a:br>
            <a:endParaRPr/>
          </a:p>
        </p:txBody>
      </p:sp>
      <p:sp>
        <p:nvSpPr>
          <p:cNvPr id="202" name="Google Shape;202;p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03" name="Google Shape;203;p32"/>
          <p:cNvSpPr/>
          <p:nvPr/>
        </p:nvSpPr>
        <p:spPr>
          <a:xfrm>
            <a:off x="764350" y="2920200"/>
            <a:ext cx="1330800" cy="1007100"/>
          </a:xfrm>
          <a:prstGeom prst="wedgeRectCallout">
            <a:avLst>
              <a:gd fmla="val 35139" name="adj1"/>
              <a:gd fmla="val -90182" name="adj2"/>
            </a:avLst>
          </a:prstGeom>
          <a:solidFill>
            <a:schemeClr val="lt2"/>
          </a:solidFill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P(s’ | a,e,b)</a:t>
            </a:r>
            <a:endParaRPr/>
          </a:p>
        </p:txBody>
      </p:sp>
      <p:sp>
        <p:nvSpPr>
          <p:cNvPr id="204" name="Google Shape;204;p32"/>
          <p:cNvSpPr/>
          <p:nvPr/>
        </p:nvSpPr>
        <p:spPr>
          <a:xfrm>
            <a:off x="3884625" y="2767325"/>
            <a:ext cx="1070100" cy="1115100"/>
          </a:xfrm>
          <a:prstGeom prst="wedgeRectCallout">
            <a:avLst>
              <a:gd fmla="val -52516" name="adj1"/>
              <a:gd fmla="val -64517" name="adj2"/>
            </a:avLst>
          </a:prstGeom>
          <a:solidFill>
            <a:schemeClr val="lt2"/>
          </a:solidFill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P(s’ | a,b)</a:t>
            </a:r>
            <a:endParaRPr/>
          </a:p>
        </p:txBody>
      </p:sp>
      <p:sp>
        <p:nvSpPr>
          <p:cNvPr id="205" name="Google Shape;205;p32"/>
          <p:cNvSpPr/>
          <p:nvPr/>
        </p:nvSpPr>
        <p:spPr>
          <a:xfrm>
            <a:off x="2625725" y="2983125"/>
            <a:ext cx="809400" cy="899400"/>
          </a:xfrm>
          <a:prstGeom prst="wedgeRectCallout">
            <a:avLst>
              <a:gd fmla="val -58537" name="adj1"/>
              <a:gd fmla="val -98991" name="adj2"/>
            </a:avLst>
          </a:prstGeom>
          <a:solidFill>
            <a:schemeClr val="lt2"/>
          </a:solidFill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 / P(e)</a:t>
            </a:r>
            <a:endParaRPr/>
          </a:p>
        </p:txBody>
      </p:sp>
      <p:sp>
        <p:nvSpPr>
          <p:cNvPr id="206" name="Google Shape;206;p32"/>
          <p:cNvSpPr/>
          <p:nvPr/>
        </p:nvSpPr>
        <p:spPr>
          <a:xfrm rot="5400000">
            <a:off x="4077900" y="774050"/>
            <a:ext cx="215700" cy="2634900"/>
          </a:xfrm>
          <a:prstGeom prst="leftBrace">
            <a:avLst>
              <a:gd fmla="val 8333" name="adj1"/>
              <a:gd fmla="val 50000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32"/>
          <p:cNvSpPr/>
          <p:nvPr/>
        </p:nvSpPr>
        <p:spPr>
          <a:xfrm>
            <a:off x="4217350" y="643675"/>
            <a:ext cx="1142100" cy="1115100"/>
          </a:xfrm>
          <a:prstGeom prst="wedgeRectCallout">
            <a:avLst>
              <a:gd fmla="val -47640" name="adj1"/>
              <a:gd fmla="val 67736" name="adj2"/>
            </a:avLst>
          </a:prstGeom>
          <a:solidFill>
            <a:schemeClr val="lt2"/>
          </a:solidFill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P(e,s’ | a,b)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Action selection in a POMDP</a:t>
            </a:r>
            <a:endParaRPr/>
          </a:p>
        </p:txBody>
      </p:sp>
      <p:sp>
        <p:nvSpPr>
          <p:cNvPr id="213" name="Google Shape;213;p3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optimal action depends only on the agent’s current belief state </a:t>
            </a:r>
            <a:r>
              <a:rPr i="1" lang="en"/>
              <a:t>b</a:t>
            </a:r>
            <a:r>
              <a:rPr lang="en"/>
              <a:t>. It doesn’t matter that we don’t know the actual state s.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policy function is a function over belief states: π(</a:t>
            </a:r>
            <a:r>
              <a:rPr i="1" lang="en"/>
              <a:t>b</a:t>
            </a:r>
            <a:r>
              <a:rPr lang="en"/>
              <a:t>), not </a:t>
            </a:r>
            <a:r>
              <a:rPr lang="en"/>
              <a:t>π(</a:t>
            </a:r>
            <a:r>
              <a:rPr i="1" lang="en"/>
              <a:t>s</a:t>
            </a:r>
            <a:r>
              <a:rPr lang="en"/>
              <a:t>)</a:t>
            </a:r>
            <a:r>
              <a:rPr lang="en"/>
              <a:t>.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Since belief states are probability distributions, there are infinitely many, so policy functions have an infinite domain.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There are thus an infinite number of policies.</a:t>
            </a:r>
            <a:endParaRPr/>
          </a:p>
        </p:txBody>
      </p:sp>
      <p:sp>
        <p:nvSpPr>
          <p:cNvPr id="214" name="Google Shape;214;p3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POMDP decision cycle</a:t>
            </a:r>
            <a:endParaRPr/>
          </a:p>
        </p:txBody>
      </p:sp>
      <p:sp>
        <p:nvSpPr>
          <p:cNvPr id="220" name="Google Shape;220;p3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Given the current belief state </a:t>
            </a:r>
            <a:r>
              <a:rPr i="1" lang="en"/>
              <a:t>b</a:t>
            </a:r>
            <a:r>
              <a:rPr lang="en"/>
              <a:t>, execution the action a = </a:t>
            </a:r>
            <a:r>
              <a:rPr lang="en"/>
              <a:t>π</a:t>
            </a:r>
            <a:r>
              <a:rPr baseline="30000" lang="en"/>
              <a:t>*</a:t>
            </a:r>
            <a:r>
              <a:rPr lang="en"/>
              <a:t>(</a:t>
            </a:r>
            <a:r>
              <a:rPr i="1" lang="en"/>
              <a:t>b</a:t>
            </a:r>
            <a:r>
              <a:rPr lang="en"/>
              <a:t>).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Receive the percept </a:t>
            </a:r>
            <a:r>
              <a:rPr i="1" lang="en"/>
              <a:t>e</a:t>
            </a:r>
            <a:r>
              <a:rPr lang="en"/>
              <a:t>.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Set the current belief state to F</a:t>
            </a:r>
            <a:r>
              <a:rPr lang="en" sz="1400"/>
              <a:t>ORWARD</a:t>
            </a:r>
            <a:r>
              <a:rPr lang="en"/>
              <a:t>(</a:t>
            </a:r>
            <a:r>
              <a:rPr i="1" lang="en"/>
              <a:t>b, a, e</a:t>
            </a:r>
            <a:r>
              <a:rPr lang="en"/>
              <a:t>) and repeat.</a:t>
            </a:r>
            <a:br>
              <a:rPr lang="en"/>
            </a:br>
            <a:br>
              <a:rPr lang="en"/>
            </a:br>
            <a:r>
              <a:rPr lang="en"/>
              <a:t>Here, F</a:t>
            </a:r>
            <a:r>
              <a:rPr lang="en" sz="1400"/>
              <a:t>ORWARD</a:t>
            </a:r>
            <a:r>
              <a:rPr lang="en"/>
              <a:t> is the update step used in recursive state estimation</a:t>
            </a:r>
            <a:br>
              <a:rPr lang="en"/>
            </a:br>
            <a:r>
              <a:rPr lang="en"/>
              <a:t>(see R&amp;N Ch. 15).</a:t>
            </a:r>
            <a:endParaRPr/>
          </a:p>
        </p:txBody>
      </p:sp>
      <p:sp>
        <p:nvSpPr>
          <p:cNvPr id="221" name="Google Shape;221;p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Reward function in POMDPs</a:t>
            </a:r>
            <a:endParaRPr/>
          </a:p>
        </p:txBody>
      </p:sp>
      <p:sp>
        <p:nvSpPr>
          <p:cNvPr id="227" name="Google Shape;227;p3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As in an MDP, each state </a:t>
            </a:r>
            <a:r>
              <a:rPr i="1" lang="en"/>
              <a:t>s</a:t>
            </a:r>
            <a:r>
              <a:rPr lang="en"/>
              <a:t> has a reward R(</a:t>
            </a:r>
            <a:r>
              <a:rPr i="1" lang="en"/>
              <a:t>s</a:t>
            </a:r>
            <a:r>
              <a:rPr lang="en"/>
              <a:t>).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But we don’t know </a:t>
            </a:r>
            <a:r>
              <a:rPr i="1" lang="en"/>
              <a:t>s</a:t>
            </a:r>
            <a:r>
              <a:rPr lang="en"/>
              <a:t>, only </a:t>
            </a:r>
            <a:r>
              <a:rPr i="1" lang="en"/>
              <a:t>b</a:t>
            </a:r>
            <a:r>
              <a:rPr lang="en"/>
              <a:t>.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Expected reward ρ for a belief state </a:t>
            </a:r>
            <a:r>
              <a:rPr i="1" lang="en"/>
              <a:t>b</a:t>
            </a:r>
            <a:r>
              <a:rPr lang="en"/>
              <a:t>:</a:t>
            </a:r>
            <a:br>
              <a:rPr lang="en"/>
            </a:br>
            <a:br>
              <a:rPr lang="en"/>
            </a:br>
            <a:r>
              <a:rPr lang="en"/>
              <a:t>	ρ(b) = ∑</a:t>
            </a:r>
            <a:r>
              <a:rPr baseline="-25000" lang="en"/>
              <a:t>s</a:t>
            </a:r>
            <a:r>
              <a:rPr lang="en"/>
              <a:t> b(s) ∙ R(s)</a:t>
            </a:r>
            <a:endParaRPr/>
          </a:p>
        </p:txBody>
      </p:sp>
      <p:sp>
        <p:nvSpPr>
          <p:cNvPr id="228" name="Google Shape;228;p3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3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Sensor prediction based on belief state and action</a:t>
            </a:r>
            <a:endParaRPr/>
          </a:p>
        </p:txBody>
      </p:sp>
      <p:sp>
        <p:nvSpPr>
          <p:cNvPr id="234" name="Google Shape;234;p3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P(e | a,b) = ∑</a:t>
            </a:r>
            <a:r>
              <a:rPr baseline="-25000" lang="en"/>
              <a:t>s’</a:t>
            </a:r>
            <a:r>
              <a:rPr lang="en"/>
              <a:t> P(e | a,s’,b) ∙ P(s’ | a,b)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                = </a:t>
            </a:r>
            <a:r>
              <a:rPr lang="en"/>
              <a:t>∑</a:t>
            </a:r>
            <a:r>
              <a:rPr baseline="-25000" lang="en"/>
              <a:t>s’</a:t>
            </a:r>
            <a:r>
              <a:rPr lang="en"/>
              <a:t> P(e | s’) ∙ P(s’ | a,b)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          = ∑</a:t>
            </a:r>
            <a:r>
              <a:rPr baseline="-25000" lang="en"/>
              <a:t>s’</a:t>
            </a:r>
            <a:r>
              <a:rPr lang="en"/>
              <a:t> P(e | s’) ∙ ∑</a:t>
            </a:r>
            <a:r>
              <a:rPr baseline="-25000" lang="en"/>
              <a:t>s</a:t>
            </a:r>
            <a:r>
              <a:rPr lang="en"/>
              <a:t> P(s’ | s,a) ∙ b(s)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3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3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Transition model for belief states</a:t>
            </a:r>
            <a:endParaRPr/>
          </a:p>
        </p:txBody>
      </p:sp>
      <p:sp>
        <p:nvSpPr>
          <p:cNvPr id="241" name="Google Shape;241;p3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From a belief state </a:t>
            </a:r>
            <a:r>
              <a:rPr i="1" lang="en"/>
              <a:t>b</a:t>
            </a:r>
            <a:r>
              <a:rPr lang="en"/>
              <a:t> and action </a:t>
            </a:r>
            <a:r>
              <a:rPr i="1" lang="en"/>
              <a:t>a</a:t>
            </a:r>
            <a:r>
              <a:rPr lang="en"/>
              <a:t> we can derive an </a:t>
            </a:r>
            <a:r>
              <a:rPr i="1" lang="en"/>
              <a:t>a priori</a:t>
            </a:r>
            <a:r>
              <a:rPr lang="en"/>
              <a:t> belief state b’ before seeing any evidence: marginalize over </a:t>
            </a:r>
            <a:r>
              <a:rPr i="1" lang="en"/>
              <a:t>e</a:t>
            </a:r>
            <a:r>
              <a:rPr lang="en"/>
              <a:t>.</a:t>
            </a:r>
            <a:endParaRPr/>
          </a:p>
          <a:p>
            <a:pPr indent="45720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P(b’ | a,b) = ∑</a:t>
            </a:r>
            <a:r>
              <a:rPr baseline="-25000" lang="en"/>
              <a:t>e</a:t>
            </a:r>
            <a:r>
              <a:rPr baseline="30000" lang="en"/>
              <a:t> </a:t>
            </a:r>
            <a:r>
              <a:rPr lang="en"/>
              <a:t>P(b’ | e,a,b) </a:t>
            </a:r>
            <a:r>
              <a:rPr lang="en"/>
              <a:t>∙ P(e | a,b)</a:t>
            </a:r>
            <a:endParaRPr/>
          </a:p>
          <a:p>
            <a:pPr indent="45720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                 = ∑</a:t>
            </a:r>
            <a:r>
              <a:rPr baseline="-25000" lang="en"/>
              <a:t>e</a:t>
            </a:r>
            <a:r>
              <a:rPr baseline="30000" lang="en"/>
              <a:t> </a:t>
            </a:r>
            <a:r>
              <a:rPr lang="en"/>
              <a:t>P(b’ | e,a,b) ∙ ∑</a:t>
            </a:r>
            <a:r>
              <a:rPr baseline="-25000" lang="en"/>
              <a:t>s’</a:t>
            </a:r>
            <a:r>
              <a:rPr baseline="30000" lang="en"/>
              <a:t> </a:t>
            </a:r>
            <a:r>
              <a:rPr lang="en"/>
              <a:t>P(e | s’) ∙ ∑</a:t>
            </a:r>
            <a:r>
              <a:rPr baseline="-25000" lang="en"/>
              <a:t>s</a:t>
            </a:r>
            <a:r>
              <a:rPr lang="en"/>
              <a:t> P(s’ | s,a) ∙ b(s)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Where P(b’ | e,a,b) is 1 if b’ = F</a:t>
            </a:r>
            <a:r>
              <a:rPr lang="en" sz="1400"/>
              <a:t>ORWARD</a:t>
            </a:r>
            <a:r>
              <a:rPr lang="en"/>
              <a:t>(b,a,e), else 0.</a:t>
            </a:r>
            <a:endParaRPr/>
          </a:p>
        </p:txBody>
      </p:sp>
      <p:sp>
        <p:nvSpPr>
          <p:cNvPr id="242" name="Google Shape;242;p3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3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Solving POMDPs</a:t>
            </a:r>
            <a:endParaRPr/>
          </a:p>
        </p:txBody>
      </p:sp>
      <p:sp>
        <p:nvSpPr>
          <p:cNvPr id="248" name="Google Shape;248;p3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We have defined a belief reward function function </a:t>
            </a:r>
            <a:r>
              <a:rPr lang="en"/>
              <a:t>ρ(b), and a belief transition model P(b’ | a,b).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Beliefs are fully observable.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Therefore, we have an MDP in belief space describing the POMDP.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 principle we can solve this MDP using value iteration.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 practice, this is very expensive, even for tiny problems.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More efficient approaches to solving POMDPs are a topic of current research, and are outside the scope of this course.</a:t>
            </a:r>
            <a:endParaRPr/>
          </a:p>
        </p:txBody>
      </p:sp>
      <p:sp>
        <p:nvSpPr>
          <p:cNvPr id="249" name="Google Shape;249;p3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Bellman equation</a:t>
            </a:r>
            <a:endParaRPr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state’s utility depends in part on the utilities of its successor states.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This is expressed by the Bellman equation, which defines U(s) in terms of U(s’):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U(s) = R(s) + 𝛾 max</a:t>
            </a:r>
            <a:r>
              <a:rPr baseline="-25000" lang="en"/>
              <a:t>a</a:t>
            </a:r>
            <a:r>
              <a:rPr lang="en"/>
              <a:t>  ∑</a:t>
            </a:r>
            <a:r>
              <a:rPr baseline="-25000" lang="en"/>
              <a:t>s’</a:t>
            </a:r>
            <a:r>
              <a:rPr lang="en"/>
              <a:t> P(s’ | s,a) ∙ U(s’)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Example: for state (1,1) in our simple MDP: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U(1,1) = -0.04 + 𝛾 max [ 0.8 U(1,2) + 0.1 U(2,1) + 0.1 U(1,1),		</a:t>
            </a:r>
            <a:r>
              <a:rPr i="1" lang="en">
                <a:solidFill>
                  <a:srgbClr val="FF0000"/>
                </a:solidFill>
              </a:rPr>
              <a:t>(Up)</a:t>
            </a:r>
            <a:br>
              <a:rPr lang="en"/>
            </a:br>
            <a:r>
              <a:rPr lang="en"/>
              <a:t>					   0.9 U(1,1) + 0.1 U(1,2),					</a:t>
            </a:r>
            <a:r>
              <a:rPr i="1" lang="en">
                <a:solidFill>
                  <a:srgbClr val="FF0000"/>
                </a:solidFill>
              </a:rPr>
              <a:t>(Left)</a:t>
            </a:r>
            <a:br>
              <a:rPr lang="en"/>
            </a:br>
            <a:r>
              <a:rPr lang="en"/>
              <a:t>					   0.9 U(1,1) + 0.1 U(2,1),					</a:t>
            </a:r>
            <a:r>
              <a:rPr i="1" lang="en">
                <a:solidFill>
                  <a:srgbClr val="FF0000"/>
                </a:solidFill>
              </a:rPr>
              <a:t>(Down)</a:t>
            </a:r>
            <a:br>
              <a:rPr lang="en"/>
            </a:br>
            <a:r>
              <a:rPr lang="en"/>
              <a:t>					   0.8 U(2,1) + 0.1 U(1,2) + 0.1 U(1,1) ]		</a:t>
            </a:r>
            <a:r>
              <a:rPr i="1" lang="en">
                <a:solidFill>
                  <a:srgbClr val="FF0000"/>
                </a:solidFill>
              </a:rPr>
              <a:t>(Right)</a:t>
            </a:r>
            <a:endParaRPr i="1">
              <a:solidFill>
                <a:srgbClr val="FF0000"/>
              </a:solidFill>
            </a:endParaRPr>
          </a:p>
        </p:txBody>
      </p:sp>
      <p:sp>
        <p:nvSpPr>
          <p:cNvPr id="73" name="Google Shape;73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4" name="Google Shape;74;p15"/>
          <p:cNvSpPr/>
          <p:nvPr/>
        </p:nvSpPr>
        <p:spPr>
          <a:xfrm>
            <a:off x="3044950" y="2247900"/>
            <a:ext cx="2050500" cy="393600"/>
          </a:xfrm>
          <a:prstGeom prst="bracketPair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Value iteration</a:t>
            </a:r>
            <a:endParaRPr/>
          </a:p>
        </p:txBody>
      </p:sp>
      <p:sp>
        <p:nvSpPr>
          <p:cNvPr id="80" name="Google Shape;80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Bellman equation describes a fixed point for U.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We can reach that state by an iterative computation called </a:t>
            </a:r>
            <a:r>
              <a:rPr b="1" lang="en"/>
              <a:t>value iteration</a:t>
            </a:r>
            <a:r>
              <a:rPr lang="en"/>
              <a:t>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Let U</a:t>
            </a:r>
            <a:r>
              <a:rPr baseline="-25000" lang="en"/>
              <a:t>i</a:t>
            </a:r>
            <a:r>
              <a:rPr lang="en"/>
              <a:t>(s) be the utility of state s on the </a:t>
            </a:r>
            <a:r>
              <a:rPr i="1" lang="en"/>
              <a:t>i</a:t>
            </a:r>
            <a:r>
              <a:rPr lang="en"/>
              <a:t>th iteration.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Bellman update:</a:t>
            </a:r>
            <a:endParaRPr/>
          </a:p>
          <a:p>
            <a:pPr indent="45720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U</a:t>
            </a:r>
            <a:r>
              <a:rPr baseline="-25000" lang="en"/>
              <a:t>i+1</a:t>
            </a:r>
            <a:r>
              <a:rPr lang="en"/>
              <a:t>(s) ← R(s) + 𝛾 max</a:t>
            </a:r>
            <a:r>
              <a:rPr baseline="-25000" lang="en"/>
              <a:t>a</a:t>
            </a:r>
            <a:r>
              <a:rPr lang="en"/>
              <a:t>  ∑</a:t>
            </a:r>
            <a:r>
              <a:rPr baseline="-25000" lang="en"/>
              <a:t>s’</a:t>
            </a:r>
            <a:r>
              <a:rPr lang="en"/>
              <a:t> P(s’ | s,a) ∙ U</a:t>
            </a:r>
            <a:r>
              <a:rPr baseline="-25000" lang="en"/>
              <a:t>i</a:t>
            </a:r>
            <a:r>
              <a:rPr lang="en"/>
              <a:t>(s’)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Value iteration is guaranteed to converge to a unique solution U</a:t>
            </a:r>
            <a:r>
              <a:rPr baseline="30000" lang="en"/>
              <a:t>*</a:t>
            </a:r>
            <a:r>
              <a:rPr lang="en"/>
              <a:t>.</a:t>
            </a:r>
            <a:br>
              <a:rPr lang="en"/>
            </a:br>
            <a:r>
              <a:rPr lang="en"/>
              <a:t>A policy π</a:t>
            </a:r>
            <a:r>
              <a:rPr baseline="30000" lang="en"/>
              <a:t>*</a:t>
            </a:r>
            <a:r>
              <a:rPr lang="en"/>
              <a:t>(s) that uses U</a:t>
            </a:r>
            <a:r>
              <a:rPr baseline="30000" lang="en"/>
              <a:t>*</a:t>
            </a:r>
            <a:r>
              <a:rPr lang="en"/>
              <a:t> to evaluate actions will be an optimal policy.</a:t>
            </a:r>
            <a:endParaRPr/>
          </a:p>
        </p:txBody>
      </p:sp>
      <p:sp>
        <p:nvSpPr>
          <p:cNvPr id="81" name="Google Shape;81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2" name="Google Shape;82;p16"/>
          <p:cNvSpPr/>
          <p:nvPr/>
        </p:nvSpPr>
        <p:spPr>
          <a:xfrm>
            <a:off x="3345168" y="3260606"/>
            <a:ext cx="2050500" cy="393600"/>
          </a:xfrm>
          <a:prstGeom prst="bracketPair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/>
          <p:nvPr>
            <p:ph idx="1" type="body"/>
          </p:nvPr>
        </p:nvSpPr>
        <p:spPr>
          <a:xfrm>
            <a:off x="311700" y="461400"/>
            <a:ext cx="8520600" cy="410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/>
              <a:t>f</a:t>
            </a:r>
            <a:r>
              <a:rPr b="1" lang="en"/>
              <a:t>unction</a:t>
            </a:r>
            <a:r>
              <a:rPr lang="en"/>
              <a:t> V</a:t>
            </a:r>
            <a:r>
              <a:rPr lang="en" sz="1400"/>
              <a:t>ALUE</a:t>
            </a:r>
            <a:r>
              <a:rPr lang="en"/>
              <a:t>-I</a:t>
            </a:r>
            <a:r>
              <a:rPr lang="en" sz="1400"/>
              <a:t>TERATION</a:t>
            </a:r>
            <a:r>
              <a:rPr lang="en"/>
              <a:t>(</a:t>
            </a:r>
            <a:r>
              <a:rPr i="1" lang="en"/>
              <a:t>mdp</a:t>
            </a:r>
            <a:r>
              <a:rPr lang="en"/>
              <a:t>, ε) </a:t>
            </a:r>
            <a:r>
              <a:rPr b="1" lang="en"/>
              <a:t>returns</a:t>
            </a:r>
            <a:r>
              <a:rPr lang="en"/>
              <a:t> a utility function U(s)</a:t>
            </a:r>
            <a:br>
              <a:rPr lang="en"/>
            </a:br>
            <a:r>
              <a:rPr lang="en"/>
              <a:t>  </a:t>
            </a:r>
            <a:r>
              <a:rPr b="1" lang="en"/>
              <a:t>inputs:</a:t>
            </a:r>
            <a:r>
              <a:rPr lang="en"/>
              <a:t> </a:t>
            </a:r>
            <a:r>
              <a:rPr i="1" lang="en"/>
              <a:t>mdp</a:t>
            </a:r>
            <a:r>
              <a:rPr lang="en"/>
              <a:t>, an MDP with states S, actions A(s), transition model P(s’ | s,a),</a:t>
            </a:r>
            <a:br>
              <a:rPr lang="en"/>
            </a:br>
            <a:r>
              <a:rPr lang="en"/>
              <a:t>               </a:t>
            </a:r>
            <a:r>
              <a:rPr lang="en"/>
              <a:t>r</a:t>
            </a:r>
            <a:r>
              <a:rPr lang="en"/>
              <a:t>ewards R(s), discount factor </a:t>
            </a:r>
            <a:r>
              <a:rPr lang="en"/>
              <a:t>𝛾</a:t>
            </a:r>
            <a:br>
              <a:rPr lang="en"/>
            </a:br>
            <a:r>
              <a:rPr lang="en"/>
              <a:t>               ε, the maximum error allowed in the utility of any state</a:t>
            </a:r>
            <a:br>
              <a:rPr lang="en"/>
            </a:br>
            <a:r>
              <a:rPr lang="en"/>
              <a:t>  </a:t>
            </a:r>
            <a:r>
              <a:rPr b="1" lang="en"/>
              <a:t>local variables:</a:t>
            </a:r>
            <a:r>
              <a:rPr lang="en"/>
              <a:t> U, U’ vectors of utilities for states in S, initially zero</a:t>
            </a:r>
            <a:br>
              <a:rPr lang="en"/>
            </a:br>
            <a:r>
              <a:rPr lang="en"/>
              <a:t>                             𝛿, the maximum change in the utility of any state in an iteration</a:t>
            </a:r>
            <a:br>
              <a:rPr lang="en"/>
            </a:br>
            <a:r>
              <a:rPr lang="en"/>
              <a:t>  </a:t>
            </a:r>
            <a:r>
              <a:rPr b="1" lang="en"/>
              <a:t>repeat</a:t>
            </a:r>
            <a:br>
              <a:rPr lang="en"/>
            </a:br>
            <a:r>
              <a:rPr lang="en"/>
              <a:t>    U ←U’; 𝛿 ←0</a:t>
            </a:r>
            <a:br>
              <a:rPr lang="en"/>
            </a:br>
            <a:r>
              <a:rPr lang="en"/>
              <a:t>    </a:t>
            </a:r>
            <a:r>
              <a:rPr b="1" lang="en"/>
              <a:t>for each</a:t>
            </a:r>
            <a:r>
              <a:rPr lang="en"/>
              <a:t> state </a:t>
            </a:r>
            <a:r>
              <a:rPr i="1" lang="en"/>
              <a:t>s</a:t>
            </a:r>
            <a:r>
              <a:rPr lang="en"/>
              <a:t> </a:t>
            </a:r>
            <a:r>
              <a:rPr b="1" lang="en"/>
              <a:t>in</a:t>
            </a:r>
            <a:r>
              <a:rPr lang="en"/>
              <a:t> S </a:t>
            </a:r>
            <a:r>
              <a:rPr b="1" lang="en"/>
              <a:t>do</a:t>
            </a:r>
            <a:br>
              <a:rPr b="1" lang="en"/>
            </a:br>
            <a:r>
              <a:rPr b="1" lang="en"/>
              <a:t>        </a:t>
            </a:r>
            <a:r>
              <a:rPr lang="en"/>
              <a:t>U’[s] ←R(s) + 𝛾 max</a:t>
            </a:r>
            <a:r>
              <a:rPr baseline="-25000" lang="en"/>
              <a:t>a</a:t>
            </a:r>
            <a:r>
              <a:rPr lang="en"/>
              <a:t> ∑</a:t>
            </a:r>
            <a:r>
              <a:rPr baseline="-25000" lang="en"/>
              <a:t>s’</a:t>
            </a:r>
            <a:r>
              <a:rPr lang="en"/>
              <a:t> P(s’ | s,a) ∙ U[s]</a:t>
            </a:r>
            <a:br>
              <a:rPr lang="en"/>
            </a:br>
            <a:r>
              <a:rPr lang="en"/>
              <a:t>        </a:t>
            </a:r>
            <a:r>
              <a:rPr b="1" lang="en"/>
              <a:t>if</a:t>
            </a:r>
            <a:r>
              <a:rPr lang="en"/>
              <a:t> |U’[s] - U[s]| &gt; 𝛿 </a:t>
            </a:r>
            <a:r>
              <a:rPr b="1" lang="en"/>
              <a:t>then</a:t>
            </a:r>
            <a:r>
              <a:rPr lang="en"/>
              <a:t> 𝛿 ←|U’[s] - U[s]|</a:t>
            </a:r>
            <a:br>
              <a:rPr lang="en"/>
            </a:br>
            <a:r>
              <a:rPr lang="en"/>
              <a:t>  </a:t>
            </a:r>
            <a:r>
              <a:rPr b="1" lang="en"/>
              <a:t>until</a:t>
            </a:r>
            <a:r>
              <a:rPr lang="en"/>
              <a:t> 𝛿 &lt; ε(1-𝛾)/𝛾</a:t>
            </a:r>
            <a:br>
              <a:rPr lang="en"/>
            </a:br>
            <a:r>
              <a:rPr lang="en"/>
              <a:t>  </a:t>
            </a:r>
            <a:r>
              <a:rPr b="1" lang="en"/>
              <a:t>return</a:t>
            </a:r>
            <a:r>
              <a:rPr lang="en"/>
              <a:t> U</a:t>
            </a:r>
            <a:endParaRPr/>
          </a:p>
        </p:txBody>
      </p:sp>
      <p:sp>
        <p:nvSpPr>
          <p:cNvPr id="88" name="Google Shape;88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Convergence of value iteration</a:t>
            </a:r>
            <a:endParaRPr/>
          </a:p>
        </p:txBody>
      </p:sp>
      <p:sp>
        <p:nvSpPr>
          <p:cNvPr id="94" name="Google Shape;94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 </a:t>
            </a:r>
            <a:r>
              <a:rPr b="1" lang="en"/>
              <a:t>contraction</a:t>
            </a:r>
            <a:r>
              <a:rPr lang="en"/>
              <a:t> is a function f(x) such that the distance from f(a) to f(b) is strictly less than the distance from a to b.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Example: f(x) = x/2 is a contraction with a fixed point at 0.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 contraction has exactly one fixed point. Why?</a:t>
            </a:r>
            <a:endParaRPr/>
          </a:p>
        </p:txBody>
      </p:sp>
      <p:sp>
        <p:nvSpPr>
          <p:cNvPr id="95" name="Google Shape;95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Belman update as contraction</a:t>
            </a:r>
            <a:endParaRPr/>
          </a:p>
        </p:txBody>
      </p:sp>
      <p:sp>
        <p:nvSpPr>
          <p:cNvPr id="101" name="Google Shape;101;p19"/>
          <p:cNvSpPr txBox="1"/>
          <p:nvPr>
            <p:ph idx="1" type="body"/>
          </p:nvPr>
        </p:nvSpPr>
        <p:spPr>
          <a:xfrm>
            <a:off x="311700" y="1152475"/>
            <a:ext cx="8520600" cy="384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Regard the Belman update as an operator B:</a:t>
            </a:r>
            <a:br>
              <a:rPr lang="en"/>
            </a:br>
            <a:r>
              <a:rPr lang="en"/>
              <a:t>	U</a:t>
            </a:r>
            <a:r>
              <a:rPr baseline="-25000" lang="en"/>
              <a:t>i+1</a:t>
            </a:r>
            <a:r>
              <a:rPr lang="en"/>
              <a:t> ← B U</a:t>
            </a:r>
            <a:r>
              <a:rPr baseline="-25000" lang="en"/>
              <a:t>i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Define the </a:t>
            </a:r>
            <a:r>
              <a:rPr b="1" lang="en"/>
              <a:t>max norm</a:t>
            </a:r>
            <a:r>
              <a:rPr lang="en"/>
              <a:t> to measure the “length” of a utility vector as the absolute value of the largest component:</a:t>
            </a:r>
            <a:br>
              <a:rPr lang="en"/>
            </a:br>
            <a:r>
              <a:rPr lang="en"/>
              <a:t>	||U|| = max</a:t>
            </a:r>
            <a:r>
              <a:rPr baseline="-25000" lang="en"/>
              <a:t>s</a:t>
            </a:r>
            <a:r>
              <a:rPr lang="en"/>
              <a:t> |U(s)|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Define the “distance” between any two utility vectors as ||U-U’||.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Belman update is a contraction by a factor of 𝛾 (proof omitted):</a:t>
            </a:r>
            <a:br>
              <a:rPr lang="en"/>
            </a:br>
            <a:r>
              <a:rPr lang="en"/>
              <a:t>	||B U</a:t>
            </a:r>
            <a:r>
              <a:rPr baseline="-25000" lang="en"/>
              <a:t>i</a:t>
            </a:r>
            <a:r>
              <a:rPr lang="en"/>
              <a:t> - B U</a:t>
            </a:r>
            <a:r>
              <a:rPr baseline="-25000" lang="en"/>
              <a:t>i</a:t>
            </a:r>
            <a:r>
              <a:rPr lang="en"/>
              <a:t>’||  ≤  𝛾||U</a:t>
            </a:r>
            <a:r>
              <a:rPr baseline="-25000" lang="en"/>
              <a:t>i</a:t>
            </a:r>
            <a:r>
              <a:rPr lang="en"/>
              <a:t> - U</a:t>
            </a:r>
            <a:r>
              <a:rPr baseline="-25000" lang="en"/>
              <a:t>i’</a:t>
            </a:r>
            <a:r>
              <a:rPr lang="en"/>
              <a:t>||</a:t>
            </a:r>
            <a:endParaRPr/>
          </a:p>
        </p:txBody>
      </p:sp>
      <p:sp>
        <p:nvSpPr>
          <p:cNvPr id="102" name="Google Shape;102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Rate of convergence</a:t>
            </a:r>
            <a:endParaRPr/>
          </a:p>
        </p:txBody>
      </p:sp>
      <p:sp>
        <p:nvSpPr>
          <p:cNvPr id="108" name="Google Shape;108;p20"/>
          <p:cNvSpPr txBox="1"/>
          <p:nvPr>
            <p:ph idx="1" type="body"/>
          </p:nvPr>
        </p:nvSpPr>
        <p:spPr>
          <a:xfrm>
            <a:off x="311700" y="1152475"/>
            <a:ext cx="8520600" cy="367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Let U be the true utility, for which B U = U.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||B U</a:t>
            </a:r>
            <a:r>
              <a:rPr baseline="-25000" lang="en"/>
              <a:t>i</a:t>
            </a:r>
            <a:r>
              <a:rPr lang="en"/>
              <a:t> - U||  ≤  𝛾||U</a:t>
            </a:r>
            <a:r>
              <a:rPr baseline="-25000" lang="en"/>
              <a:t>i</a:t>
            </a:r>
            <a:r>
              <a:rPr lang="en"/>
              <a:t> - U||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||U</a:t>
            </a:r>
            <a:r>
              <a:rPr baseline="-25000" lang="en"/>
              <a:t>i</a:t>
            </a:r>
            <a:r>
              <a:rPr lang="en"/>
              <a:t> - U|| is the error in the estimate U</a:t>
            </a:r>
            <a:r>
              <a:rPr baseline="-25000" lang="en"/>
              <a:t>i</a:t>
            </a:r>
            <a:r>
              <a:rPr lang="en"/>
              <a:t>, and it decreases by a factor of 𝛾 with each update.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 value iteration converges exponentially fast.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Error bound: if updates are small and ||U</a:t>
            </a:r>
            <a:r>
              <a:rPr baseline="-25000" lang="en"/>
              <a:t>i+1</a:t>
            </a:r>
            <a:r>
              <a:rPr lang="en"/>
              <a:t> - U</a:t>
            </a:r>
            <a:r>
              <a:rPr baseline="-25000" lang="en"/>
              <a:t>i</a:t>
            </a:r>
            <a:r>
              <a:rPr lang="en"/>
              <a:t>|| &lt; ε(1-𝛾)/𝛾, then </a:t>
            </a:r>
            <a:br>
              <a:rPr lang="en"/>
            </a:br>
            <a:r>
              <a:rPr lang="en"/>
              <a:t>||U</a:t>
            </a:r>
            <a:r>
              <a:rPr baseline="-25000" lang="en"/>
              <a:t>i+1</a:t>
            </a:r>
            <a:r>
              <a:rPr lang="en"/>
              <a:t> - U|| &lt; ε. This is the termination condition used in value iteration.</a:t>
            </a:r>
            <a:endParaRPr/>
          </a:p>
        </p:txBody>
      </p:sp>
      <p:sp>
        <p:nvSpPr>
          <p:cNvPr id="109" name="Google Shape;10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</a:t>
            </a:r>
            <a:r>
              <a:rPr lang="en"/>
              <a:t> discounting means slower convergence</a:t>
            </a:r>
            <a:endParaRPr/>
          </a:p>
        </p:txBody>
      </p:sp>
      <p:sp>
        <p:nvSpPr>
          <p:cNvPr id="115" name="Google Shape;115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16" name="Google Shape;116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85675" y="1299038"/>
            <a:ext cx="5181600" cy="3629025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21"/>
          <p:cNvSpPr txBox="1"/>
          <p:nvPr/>
        </p:nvSpPr>
        <p:spPr>
          <a:xfrm>
            <a:off x="6206500" y="1371600"/>
            <a:ext cx="1158900" cy="122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</a:rPr>
              <a:t>Max error is c ∙ R</a:t>
            </a:r>
            <a:r>
              <a:rPr baseline="-25000" lang="en">
                <a:solidFill>
                  <a:srgbClr val="FF0000"/>
                </a:solidFill>
              </a:rPr>
              <a:t>max</a:t>
            </a:r>
            <a:r>
              <a:rPr lang="en">
                <a:solidFill>
                  <a:srgbClr val="FF0000"/>
                </a:solidFill>
              </a:rPr>
              <a:t>.</a:t>
            </a:r>
            <a:endParaRPr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